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700" r:id="rId3"/>
    <p:sldMasterId id="2147483713" r:id="rId4"/>
    <p:sldMasterId id="2147483726" r:id="rId5"/>
    <p:sldMasterId id="2147483739" r:id="rId6"/>
    <p:sldMasterId id="2147483752" r:id="rId7"/>
    <p:sldMasterId id="2147483765" r:id="rId8"/>
    <p:sldMasterId id="2147483778" r:id="rId9"/>
    <p:sldMasterId id="2147483791" r:id="rId10"/>
    <p:sldMasterId id="2147483804" r:id="rId11"/>
    <p:sldMasterId id="2147483817" r:id="rId12"/>
    <p:sldMasterId id="2147483830" r:id="rId13"/>
    <p:sldMasterId id="2147483843" r:id="rId14"/>
    <p:sldMasterId id="2147483856" r:id="rId15"/>
    <p:sldMasterId id="2147483869" r:id="rId16"/>
    <p:sldMasterId id="2147483882" r:id="rId17"/>
    <p:sldMasterId id="2147483895" r:id="rId18"/>
    <p:sldMasterId id="2147483908" r:id="rId19"/>
    <p:sldMasterId id="2147483921" r:id="rId20"/>
    <p:sldMasterId id="2147483934" r:id="rId21"/>
    <p:sldMasterId id="2147483947" r:id="rId22"/>
    <p:sldMasterId id="2147483961" r:id="rId23"/>
  </p:sldMasterIdLst>
  <p:notesMasterIdLst>
    <p:notesMasterId r:id="rId40"/>
  </p:notesMasterIdLst>
  <p:sldIdLst>
    <p:sldId id="256" r:id="rId24"/>
    <p:sldId id="298" r:id="rId25"/>
    <p:sldId id="257" r:id="rId26"/>
    <p:sldId id="288" r:id="rId27"/>
    <p:sldId id="292" r:id="rId28"/>
    <p:sldId id="294" r:id="rId29"/>
    <p:sldId id="295" r:id="rId30"/>
    <p:sldId id="299" r:id="rId31"/>
    <p:sldId id="300" r:id="rId32"/>
    <p:sldId id="301" r:id="rId33"/>
    <p:sldId id="303" r:id="rId34"/>
    <p:sldId id="308" r:id="rId35"/>
    <p:sldId id="304" r:id="rId36"/>
    <p:sldId id="305" r:id="rId37"/>
    <p:sldId id="306" r:id="rId38"/>
    <p:sldId id="307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68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6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8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40644-64B5-450B-B845-644379720342}" type="datetimeFigureOut">
              <a:rPr lang="es-AR" smtClean="0"/>
              <a:t>02/12/2018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8D213-5A49-47BD-93FE-0498D1B1C27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051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8D213-5A49-47BD-93FE-0498D1B1C279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4679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8D213-5A49-47BD-93FE-0498D1B1C279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9844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Algo sobre global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103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Algo sobre global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10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0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6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8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4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5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1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4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5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6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0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4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5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6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7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5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0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5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7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6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7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9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7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5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3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7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8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9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0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8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6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9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4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7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9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0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1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92215" y="158651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38" name="Shape 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615" y="18634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9236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ubTitle"/>
          </p:nvPr>
        </p:nvSpPr>
        <p:spPr>
          <a:xfrm>
            <a:off x="691920" y="422640"/>
            <a:ext cx="3226320" cy="397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692280" y="3231000"/>
            <a:ext cx="597096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3751920" y="158652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375192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body"/>
          </p:nvPr>
        </p:nvSpPr>
        <p:spPr>
          <a:xfrm>
            <a:off x="692280" y="3231000"/>
            <a:ext cx="291348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271116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730040" y="158652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473004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 type="body"/>
          </p:nvPr>
        </p:nvSpPr>
        <p:spPr>
          <a:xfrm>
            <a:off x="271116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7"/>
          <p:cNvSpPr>
            <a:spLocks noGrp="1"/>
          </p:cNvSpPr>
          <p:nvPr>
            <p:ph type="body"/>
          </p:nvPr>
        </p:nvSpPr>
        <p:spPr>
          <a:xfrm>
            <a:off x="692280" y="3231000"/>
            <a:ext cx="1922400" cy="1501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subTitle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91920" y="422640"/>
            <a:ext cx="3226320" cy="85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92280" y="1586520"/>
            <a:ext cx="5970960" cy="3148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3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3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3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theme" Target="../theme/theme23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flipH="1">
            <a:off x="8574480" y="457452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55200" y="2856240"/>
            <a:ext cx="54000" cy="11916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762120" y="2851560"/>
            <a:ext cx="5411880" cy="1159560"/>
          </a:xfrm>
          <a:prstGeom prst="rect">
            <a:avLst/>
          </a:prstGeom>
        </p:spPr>
        <p:txBody>
          <a:bodyPr lIns="91080" tIns="91080" rIns="91080" bIns="91080" anchor="ctr"/>
          <a:lstStyle/>
          <a:p>
            <a:r>
              <a:rPr lang="en-US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pic>
        <p:nvPicPr>
          <p:cNvPr id="3" name="Shape 12"/>
          <p:cNvPicPr/>
          <p:nvPr/>
        </p:nvPicPr>
        <p:blipFill>
          <a:blip r:embed="rId14"/>
          <a:stretch/>
        </p:blipFill>
        <p:spPr>
          <a:xfrm>
            <a:off x="6098040" y="357840"/>
            <a:ext cx="2858040" cy="951480"/>
          </a:xfrm>
          <a:prstGeom prst="rect">
            <a:avLst/>
          </a:prstGeom>
          <a:ln>
            <a:noFill/>
          </a:ln>
        </p:spPr>
      </p:pic>
      <p:sp>
        <p:nvSpPr>
          <p:cNvPr id="4" name="CustomShape 4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09680" lvl="2" indent="-409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520" lvl="3" indent="-614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19360" lvl="4" indent="-8190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460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C372BD70-F005-4F32-8CFA-5C494668499A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499" name="PlaceHolder 1"/>
          <p:cNvSpPr>
            <a:spLocks noGrp="1"/>
          </p:cNvSpPr>
          <p:nvPr>
            <p:ph type="dt"/>
          </p:nvPr>
        </p:nvSpPr>
        <p:spPr>
          <a:xfrm>
            <a:off x="514440" y="4809240"/>
            <a:ext cx="30859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ftr"/>
          </p:nvPr>
        </p:nvSpPr>
        <p:spPr>
          <a:xfrm>
            <a:off x="514440" y="4916160"/>
            <a:ext cx="37717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/>
          </p:nvPr>
        </p:nvSpPr>
        <p:spPr>
          <a:xfrm>
            <a:off x="6572880" y="4407480"/>
            <a:ext cx="2194200" cy="104724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C4CF5D16-7663-4283-97FC-FD2BB412BA44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0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/>
    <p:bodyStyle/>
    <p:otherStyle/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541" name="PlaceHolder 1"/>
          <p:cNvSpPr>
            <a:spLocks noGrp="1"/>
          </p:cNvSpPr>
          <p:nvPr>
            <p:ph type="dt"/>
          </p:nvPr>
        </p:nvSpPr>
        <p:spPr>
          <a:xfrm>
            <a:off x="514440" y="4809240"/>
            <a:ext cx="30859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 type="ftr"/>
          </p:nvPr>
        </p:nvSpPr>
        <p:spPr>
          <a:xfrm>
            <a:off x="514440" y="4916160"/>
            <a:ext cx="37717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 type="sldNum"/>
          </p:nvPr>
        </p:nvSpPr>
        <p:spPr>
          <a:xfrm>
            <a:off x="6572880" y="4407480"/>
            <a:ext cx="2194200" cy="104724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06A5250A-72FB-4DB5-A72C-5FDAD07E543A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54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/>
    <p:bodyStyle/>
    <p:otherStyle/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040" lvl="2" indent="-4096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880" lvl="3" indent="-6145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0080" lvl="4" indent="-8197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585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17527AAF-2338-408B-8BD0-F66B99CB3B4B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/>
    <p:bodyStyle/>
    <p:otherStyle/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920" lvl="1" indent="-25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040" lvl="2" indent="-4096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5240" lvl="3" indent="-6148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0080" lvl="4" indent="-8197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626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2601E75D-2E19-465D-BE0E-96DB3B8FA2CF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/>
    <p:bodyStyle/>
    <p:otherStyle/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920" lvl="1" indent="-25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400" lvl="2" indent="-4100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5240" lvl="3" indent="-6148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0440" lvl="4" indent="-8200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667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5C055556-EE71-4CD6-9847-D07918396B59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/>
    <p:bodyStyle/>
    <p:otherStyle/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920" lvl="1" indent="-25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400" lvl="2" indent="-4100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5600" lvl="3" indent="-6152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0440" lvl="4" indent="-8200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708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86FFD2DB-C46E-4AC3-8303-32CB6963C189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/>
    <p:bodyStyle/>
    <p:otherStyle/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747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920" lvl="1" indent="-25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400" lvl="2" indent="-4100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5600" lvl="3" indent="-6152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0800" lvl="4" indent="-8204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749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0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82A76236-A545-4CD6-A12F-42DF8FC197E7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/>
    <p:bodyStyle/>
    <p:otherStyle/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920" lvl="1" indent="-25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760" lvl="2" indent="-4104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5960" lvl="3" indent="-6156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1160" lvl="4" indent="-8208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790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1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E89D9BEE-EEBD-4FA7-8B5C-80E406BA3897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/>
    <p:bodyStyle/>
    <p:otherStyle/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60280" lvl="1" indent="-25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0760" lvl="2" indent="-4104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6320" lvl="3" indent="-61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1520" lvl="4" indent="-821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831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969A5220-350B-4C49-93B2-AFBF429800C4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 flipH="1">
            <a:off x="8574480" y="4574520"/>
            <a:ext cx="569160" cy="56916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 rot="5400000">
            <a:off x="4542480" y="-4548600"/>
            <a:ext cx="60480" cy="914508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" name="Shape 22"/>
          <p:cNvPicPr/>
          <p:nvPr/>
        </p:nvPicPr>
        <p:blipFill>
          <a:blip r:embed="rId14"/>
          <a:stretch/>
        </p:blipFill>
        <p:spPr>
          <a:xfrm>
            <a:off x="7929720" y="186480"/>
            <a:ext cx="951480" cy="95148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60280" lvl="1" indent="-25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1120" lvl="2" indent="-4107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6320" lvl="3" indent="-6159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1880" lvl="4" indent="-8215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872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D6077D17-F40F-4A28-9CD1-D95F14B16357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/>
    <p:bodyStyle/>
    <p:otherStyle/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48564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60280" lvl="1" indent="-2566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1120" lvl="2" indent="-4107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6680" lvl="3" indent="-616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2240" lvl="4" indent="-8218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913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4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B1D9C6EF-2722-4F89-9479-542D3CE1CA3D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/>
    <p:bodyStyle/>
    <p:otherStyle/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48564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60640" lvl="1" indent="-2566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11120" lvl="2" indent="-4107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7040" lvl="3" indent="-61668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22600" lvl="4" indent="-8222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954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5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1EB191EC-6E20-47E2-BB51-9EEC473AD68C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/>
    <p:bodyStyle/>
    <p:otherStyle/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98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257" y="457436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63" r:id="rId1"/>
    <p:sldLayoutId id="214748396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B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993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PlaceHolder 2"/>
          <p:cNvSpPr>
            <a:spLocks noGrp="1"/>
          </p:cNvSpPr>
          <p:nvPr>
            <p:ph type="title"/>
          </p:nvPr>
        </p:nvSpPr>
        <p:spPr>
          <a:xfrm>
            <a:off x="452520" y="577800"/>
            <a:ext cx="8086320" cy="2514240"/>
          </a:xfrm>
          <a:prstGeom prst="rect">
            <a:avLst/>
          </a:prstGeom>
        </p:spPr>
        <p:txBody>
          <a:bodyPr lIns="68400" tIns="34200" rIns="68400" bIns="34200" anchor="b"/>
          <a:lstStyle/>
          <a:p>
            <a:pPr>
              <a:lnSpc>
                <a:spcPct val="80000"/>
              </a:lnSpc>
            </a:pPr>
            <a:r>
              <a:rPr lang="en-US" sz="6600" b="0" strike="noStrike" spc="-8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6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/>
          </p:nvPr>
        </p:nvSpPr>
        <p:spPr>
          <a:xfrm>
            <a:off x="514440" y="4809240"/>
            <a:ext cx="30859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/>
          </p:nvPr>
        </p:nvSpPr>
        <p:spPr>
          <a:xfrm>
            <a:off x="514440" y="4916160"/>
            <a:ext cx="37717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/>
          </p:nvPr>
        </p:nvSpPr>
        <p:spPr>
          <a:xfrm>
            <a:off x="8539560" y="4642560"/>
            <a:ext cx="450720" cy="33804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BB4785EB-E3CB-437D-BBC0-137A6A442131}" type="slidenum"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2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6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09680" lvl="2" indent="-409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520" lvl="3" indent="-614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19000" lvl="4" indent="-8186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212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12D779FB-C35D-404E-86AD-E7880E1318F9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6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09680" lvl="2" indent="-409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520" lvl="3" indent="-614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19000" lvl="4" indent="-8186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253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E94A346D-7A7B-4A49-B2FF-719C802F7ED3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6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09680" lvl="2" indent="-409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520" lvl="3" indent="-614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19000" lvl="4" indent="-8186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294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F114A16C-9BF8-4627-BFBB-D1B601EA3423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86000" y="193320"/>
            <a:ext cx="8079120" cy="1243440"/>
          </a:xfrm>
          <a:prstGeom prst="rect">
            <a:avLst/>
          </a:prstGeom>
        </p:spPr>
        <p:txBody>
          <a:bodyPr lIns="68400" tIns="34200" rIns="68400" bIns="342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89">
                <a:solidFill>
                  <a:srgbClr val="50B4C8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Haga clic para modificar el estilo de título del patrón</a:t>
            </a:r>
            <a:endParaRPr lang="en-US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92840" y="1548000"/>
            <a:ext cx="8065080" cy="2964960"/>
          </a:xfrm>
          <a:prstGeom prst="rect">
            <a:avLst/>
          </a:prstGeom>
        </p:spPr>
        <p:txBody>
          <a:bodyPr lIns="68400" tIns="34200" rIns="68400" bIns="34200"/>
          <a:lstStyle/>
          <a:p>
            <a:pPr marL="68400" indent="-68040">
              <a:lnSpc>
                <a:spcPct val="100000"/>
              </a:lnSpc>
              <a:spcBef>
                <a:spcPts val="975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Editar el estilo de texto del patrón</a:t>
            </a:r>
          </a:p>
          <a:p>
            <a:pPr marL="259560" lvl="1" indent="-25560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Segundo nivel</a:t>
            </a:r>
            <a:endParaRPr lang="en-US" sz="1800" b="0" i="1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409680" lvl="2" indent="-40932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Tercer nivel</a:t>
            </a:r>
            <a:endParaRPr lang="en-US" sz="15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alibri Light"/>
            </a:endParaRPr>
          </a:p>
          <a:p>
            <a:pPr marL="614520" lvl="3" indent="-61416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Cuarto nivel</a:t>
            </a:r>
          </a:p>
          <a:p>
            <a:pPr marL="819000" lvl="4" indent="-818640">
              <a:lnSpc>
                <a:spcPct val="100000"/>
              </a:lnSpc>
              <a:spcBef>
                <a:spcPts val="451"/>
              </a:spcBef>
              <a:buClr>
                <a:srgbClr val="262626"/>
              </a:buClr>
              <a:buFont typeface="Arial"/>
              <a:buChar char=" 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Quinto nivel</a:t>
            </a:r>
          </a:p>
        </p:txBody>
      </p:sp>
      <p:sp>
        <p:nvSpPr>
          <p:cNvPr id="335" name="PlaceHolder 3"/>
          <p:cNvSpPr>
            <a:spLocks noGrp="1"/>
          </p:cNvSpPr>
          <p:nvPr>
            <p:ph type="ftr"/>
          </p:nvPr>
        </p:nvSpPr>
        <p:spPr>
          <a:xfrm>
            <a:off x="1481400" y="4764960"/>
            <a:ext cx="1869120" cy="18216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sldNum"/>
          </p:nvPr>
        </p:nvSpPr>
        <p:spPr>
          <a:xfrm>
            <a:off x="8366760" y="4624560"/>
            <a:ext cx="663120" cy="41652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30986BD1-5953-4A6D-BD84-E1089B1237E3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374" name="PlaceHolder 1"/>
          <p:cNvSpPr>
            <a:spLocks noGrp="1"/>
          </p:cNvSpPr>
          <p:nvPr>
            <p:ph type="dt"/>
          </p:nvPr>
        </p:nvSpPr>
        <p:spPr>
          <a:xfrm>
            <a:off x="514440" y="4809240"/>
            <a:ext cx="30859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ftr"/>
          </p:nvPr>
        </p:nvSpPr>
        <p:spPr>
          <a:xfrm>
            <a:off x="514440" y="4916160"/>
            <a:ext cx="37717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/>
          </p:nvPr>
        </p:nvSpPr>
        <p:spPr>
          <a:xfrm>
            <a:off x="6572880" y="4407480"/>
            <a:ext cx="2194200" cy="104724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801F44A1-9336-490D-A104-336E3FB758A6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78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n 9"/>
          <p:cNvPicPr/>
          <p:nvPr/>
        </p:nvPicPr>
        <p:blipFill>
          <a:blip r:embed="rId14"/>
          <a:stretch/>
        </p:blipFill>
        <p:spPr>
          <a:xfrm>
            <a:off x="723240" y="4448160"/>
            <a:ext cx="633600" cy="633600"/>
          </a:xfrm>
          <a:prstGeom prst="rect">
            <a:avLst/>
          </a:prstGeom>
          <a:ln>
            <a:noFill/>
          </a:ln>
        </p:spPr>
      </p:pic>
      <p:sp>
        <p:nvSpPr>
          <p:cNvPr id="416" name="PlaceHolder 1"/>
          <p:cNvSpPr>
            <a:spLocks noGrp="1"/>
          </p:cNvSpPr>
          <p:nvPr>
            <p:ph type="dt"/>
          </p:nvPr>
        </p:nvSpPr>
        <p:spPr>
          <a:xfrm>
            <a:off x="514440" y="4809240"/>
            <a:ext cx="30859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ftr"/>
          </p:nvPr>
        </p:nvSpPr>
        <p:spPr>
          <a:xfrm>
            <a:off x="514440" y="4916160"/>
            <a:ext cx="3771720" cy="17100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Priscilla Minotti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/>
          </p:nvPr>
        </p:nvSpPr>
        <p:spPr>
          <a:xfrm>
            <a:off x="6572880" y="4407480"/>
            <a:ext cx="2194200" cy="1047240"/>
          </a:xfrm>
          <a:prstGeom prst="rect">
            <a:avLst/>
          </a:prstGeom>
        </p:spPr>
        <p:txBody>
          <a:bodyPr lIns="68400" tIns="34200" rIns="68400" bIns="34200"/>
          <a:lstStyle/>
          <a:p>
            <a:pPr>
              <a:lnSpc>
                <a:spcPct val="100000"/>
              </a:lnSpc>
            </a:pPr>
            <a:fld id="{EB6DEC47-96BF-4862-81D3-F4EEB256B980}" type="slidenum">
              <a:rPr lang="en-US" sz="6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‹#›</a:t>
            </a:fld>
            <a:endParaRPr lang="en-US" sz="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20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i="1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extShape 1"/>
          <p:cNvSpPr txBox="1"/>
          <p:nvPr/>
        </p:nvSpPr>
        <p:spPr>
          <a:xfrm>
            <a:off x="762120" y="2876760"/>
            <a:ext cx="8305560" cy="1159560"/>
          </a:xfrm>
          <a:prstGeom prst="rect">
            <a:avLst/>
          </a:prstGeom>
          <a:noFill/>
          <a:ln>
            <a:noFill/>
          </a:ln>
        </p:spPr>
        <p:txBody>
          <a:bodyPr lIns="91080" tIns="91080" rIns="91080" bIns="91080" anchor="ctr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     Ladies Buenos Aires</a:t>
            </a:r>
            <a:r>
              <a:rPr dirty="0"/>
              <a:t/>
            </a:r>
            <a:br>
              <a:rPr dirty="0"/>
            </a:br>
            <a:r>
              <a:rPr lang="en-US" sz="4800" b="1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Fin </a:t>
            </a:r>
            <a:r>
              <a:rPr lang="en-US" sz="4800" b="1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temporada</a:t>
            </a:r>
            <a:r>
              <a:rPr lang="en-US" sz="4800" b="1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2018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578880" y="369000"/>
            <a:ext cx="4367160" cy="95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tIns="91080" rIns="91080" bIns="9108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library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dplyr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rladies_global 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%&gt;%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filter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city == </a:t>
            </a:r>
            <a:r>
              <a:rPr lang="en-US" sz="1400" b="0" strike="noStrike" spc="-1">
                <a:solidFill>
                  <a:srgbClr val="036A0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'Buenos Aires'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4" name="Shape 66"/>
          <p:cNvPicPr/>
          <p:nvPr/>
        </p:nvPicPr>
        <p:blipFill>
          <a:blip r:embed="rId3"/>
          <a:srcRect l="6211" t="9370" r="7019" b="25560"/>
          <a:stretch/>
        </p:blipFill>
        <p:spPr>
          <a:xfrm>
            <a:off x="762120" y="2419200"/>
            <a:ext cx="1176120" cy="94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Buenos Aires </a:t>
            </a:r>
            <a:r>
              <a:rPr lang="en" dirty="0" smtClean="0">
                <a:solidFill>
                  <a:schemeClr val="bg2"/>
                </a:solidFill>
              </a:rPr>
              <a:t>Presencial 2018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8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Seis meetups</a:t>
            </a:r>
          </a:p>
          <a:p>
            <a:pPr marL="909856" lvl="1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>
                <a:solidFill>
                  <a:schemeClr val="bg2"/>
                </a:solidFill>
              </a:rPr>
              <a:t>Tres talleres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>
                <a:solidFill>
                  <a:schemeClr val="bg2"/>
                </a:solidFill>
              </a:rPr>
              <a:t>R desde Cero – </a:t>
            </a:r>
            <a:r>
              <a:rPr lang="en" sz="2400" dirty="0" smtClean="0">
                <a:solidFill>
                  <a:schemeClr val="bg2"/>
                </a:solidFill>
              </a:rPr>
              <a:t>Mónica Alonso, Priscilla </a:t>
            </a:r>
            <a:r>
              <a:rPr lang="en" sz="2400" dirty="0">
                <a:solidFill>
                  <a:schemeClr val="bg2"/>
                </a:solidFill>
              </a:rPr>
              <a:t>Minotti y Fabi Flores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>
                <a:solidFill>
                  <a:schemeClr val="bg2"/>
                </a:solidFill>
              </a:rPr>
              <a:t>De SPSS a R – Jesi Formoso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>
                <a:solidFill>
                  <a:schemeClr val="bg2"/>
                </a:solidFill>
              </a:rPr>
              <a:t>Writing Functions for Fun and Profit – Jenny Bryan</a:t>
            </a:r>
          </a:p>
          <a:p>
            <a:pPr marL="909856" lvl="1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Dos en </a:t>
            </a:r>
            <a:r>
              <a:rPr lang="en" sz="2400" dirty="0">
                <a:solidFill>
                  <a:schemeClr val="bg2"/>
                </a:solidFill>
              </a:rPr>
              <a:t>conjunto con comunidades nuevas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WiMLDS Buenos Aires y R en Baires</a:t>
            </a:r>
          </a:p>
        </p:txBody>
      </p:sp>
    </p:spTree>
    <p:extLst>
      <p:ext uri="{BB962C8B-B14F-4D97-AF65-F5344CB8AC3E}">
        <p14:creationId xmlns:p14="http://schemas.microsoft.com/office/powerpoint/2010/main" val="15706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Buenos Aires </a:t>
            </a:r>
            <a:r>
              <a:rPr lang="en" dirty="0" smtClean="0">
                <a:solidFill>
                  <a:schemeClr val="bg2"/>
                </a:solidFill>
              </a:rPr>
              <a:t>Presencial 2018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742950"/>
            <a:ext cx="83058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200" dirty="0">
                <a:solidFill>
                  <a:schemeClr val="bg2"/>
                </a:solidFill>
              </a:rPr>
              <a:t>Contacto con otras comunidades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200" dirty="0" smtClean="0">
                <a:solidFill>
                  <a:schemeClr val="bg2"/>
                </a:solidFill>
              </a:rPr>
              <a:t>LinuxChixAr, Las </a:t>
            </a:r>
            <a:r>
              <a:rPr lang="en" sz="2200" dirty="0">
                <a:solidFill>
                  <a:schemeClr val="bg2"/>
                </a:solidFill>
              </a:rPr>
              <a:t>de Sistemas, The Carpentries, WiMLDS Buenos </a:t>
            </a:r>
            <a:r>
              <a:rPr lang="en" sz="2200" dirty="0">
                <a:solidFill>
                  <a:schemeClr val="bg2"/>
                </a:solidFill>
              </a:rPr>
              <a:t>Aires, Chicas en Tecnología, </a:t>
            </a:r>
            <a:r>
              <a:rPr lang="en" sz="2200" dirty="0" smtClean="0">
                <a:solidFill>
                  <a:schemeClr val="bg2"/>
                </a:solidFill>
              </a:rPr>
              <a:t>Mujeres en Tecnología Córdoba, otros capítulos de R-Ladies de Argentina y el mundo, otras comunidades de mujeres (reunión en Tierra Violeta)</a:t>
            </a:r>
            <a:endParaRPr lang="en" sz="22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200" dirty="0" smtClean="0">
                <a:solidFill>
                  <a:schemeClr val="bg2"/>
                </a:solidFill>
              </a:rPr>
              <a:t>Otras </a:t>
            </a:r>
            <a:r>
              <a:rPr lang="en" sz="2200" dirty="0" smtClean="0">
                <a:solidFill>
                  <a:schemeClr val="bg2"/>
                </a:solidFill>
              </a:rPr>
              <a:t>actividades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200" dirty="0" smtClean="0">
                <a:solidFill>
                  <a:schemeClr val="bg2"/>
                </a:solidFill>
              </a:rPr>
              <a:t>Traducción </a:t>
            </a:r>
            <a:r>
              <a:rPr lang="en" sz="2200" dirty="0" smtClean="0">
                <a:solidFill>
                  <a:schemeClr val="bg2"/>
                </a:solidFill>
              </a:rPr>
              <a:t>de material de The </a:t>
            </a:r>
            <a:r>
              <a:rPr lang="en" sz="2200" dirty="0" smtClean="0">
                <a:solidFill>
                  <a:schemeClr val="bg2"/>
                </a:solidFill>
              </a:rPr>
              <a:t>Carpentries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200" dirty="0" smtClean="0">
                <a:solidFill>
                  <a:schemeClr val="bg2"/>
                </a:solidFill>
              </a:rPr>
              <a:t>Varias R</a:t>
            </a:r>
            <a:r>
              <a:rPr lang="es-ES" sz="2200" dirty="0" smtClean="0">
                <a:solidFill>
                  <a:schemeClr val="bg2"/>
                </a:solidFill>
              </a:rPr>
              <a:t>l</a:t>
            </a:r>
            <a:r>
              <a:rPr lang="en" sz="2200" dirty="0" smtClean="0">
                <a:solidFill>
                  <a:schemeClr val="bg2"/>
                </a:solidFill>
              </a:rPr>
              <a:t>adies ya son instructoras certificadas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200" dirty="0" smtClean="0">
                <a:solidFill>
                  <a:schemeClr val="bg2"/>
                </a:solidFill>
              </a:rPr>
              <a:t>R</a:t>
            </a:r>
            <a:r>
              <a:rPr lang="es-ES" sz="2200" dirty="0" err="1" smtClean="0">
                <a:solidFill>
                  <a:schemeClr val="bg2"/>
                </a:solidFill>
              </a:rPr>
              <a:t>SpacialES</a:t>
            </a:r>
            <a:r>
              <a:rPr lang="es-ES" sz="2200" dirty="0" smtClean="0">
                <a:solidFill>
                  <a:schemeClr val="bg2"/>
                </a:solidFill>
              </a:rPr>
              <a:t> grupo de </a:t>
            </a:r>
            <a:r>
              <a:rPr lang="es-ES" sz="2200" dirty="0" err="1" smtClean="0">
                <a:solidFill>
                  <a:schemeClr val="bg2"/>
                </a:solidFill>
              </a:rPr>
              <a:t>Telegram</a:t>
            </a:r>
            <a:r>
              <a:rPr lang="es-ES" sz="2200" dirty="0" smtClean="0">
                <a:solidFill>
                  <a:schemeClr val="bg2"/>
                </a:solidFill>
              </a:rPr>
              <a:t> para análisis espacial</a:t>
            </a:r>
            <a:endParaRPr lang="en" sz="2200" b="1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Buenos Aires </a:t>
            </a:r>
            <a:r>
              <a:rPr lang="en" dirty="0" smtClean="0">
                <a:solidFill>
                  <a:schemeClr val="bg2"/>
                </a:solidFill>
              </a:rPr>
              <a:t>Presencial 2018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742950"/>
            <a:ext cx="80010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400" dirty="0" smtClean="0">
                <a:solidFill>
                  <a:schemeClr val="bg2"/>
                </a:solidFill>
              </a:rPr>
              <a:t>Eventos</a:t>
            </a:r>
            <a:endParaRPr lang="en" sz="2400" dirty="0" smtClean="0">
              <a:solidFill>
                <a:schemeClr val="bg2"/>
              </a:solidFill>
            </a:endParaRPr>
          </a:p>
          <a:p>
            <a:pPr marL="909856" lvl="1" indent="-227460">
              <a:spcBef>
                <a:spcPts val="600"/>
              </a:spcBef>
            </a:pPr>
            <a:r>
              <a:rPr lang="en" sz="2400" dirty="0" smtClean="0">
                <a:solidFill>
                  <a:schemeClr val="bg2"/>
                </a:solidFill>
              </a:rPr>
              <a:t>WiDS Buenos </a:t>
            </a:r>
            <a:r>
              <a:rPr lang="en" sz="2400" dirty="0" smtClean="0">
                <a:solidFill>
                  <a:schemeClr val="bg2"/>
                </a:solidFill>
              </a:rPr>
              <a:t>Aires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400" dirty="0" smtClean="0">
                <a:solidFill>
                  <a:schemeClr val="bg2"/>
                </a:solidFill>
              </a:rPr>
              <a:t>FLISoL CABA</a:t>
            </a:r>
          </a:p>
          <a:p>
            <a:pPr marL="909856" lvl="1" indent="-227460">
              <a:spcBef>
                <a:spcPts val="600"/>
              </a:spcBef>
            </a:pPr>
            <a:r>
              <a:rPr lang="en" sz="2400" dirty="0" smtClean="0">
                <a:solidFill>
                  <a:schemeClr val="bg2"/>
                </a:solidFill>
              </a:rPr>
              <a:t>PyData Córdoba </a:t>
            </a:r>
            <a:endParaRPr lang="en" sz="2400" dirty="0" smtClean="0">
              <a:solidFill>
                <a:schemeClr val="bg2"/>
              </a:solidFill>
            </a:endParaRPr>
          </a:p>
          <a:p>
            <a:pPr marL="909856" lvl="1" indent="-227460">
              <a:spcBef>
                <a:spcPts val="600"/>
              </a:spcBef>
            </a:pPr>
            <a:r>
              <a:rPr lang="en" sz="2400" b="1" dirty="0" smtClean="0">
                <a:solidFill>
                  <a:srgbClr val="88398A"/>
                </a:solidFill>
              </a:rPr>
              <a:t>LatinR </a:t>
            </a:r>
            <a:r>
              <a:rPr lang="en" sz="2400" b="1" dirty="0" smtClean="0">
                <a:solidFill>
                  <a:srgbClr val="88398A"/>
                </a:solidFill>
              </a:rPr>
              <a:t>2018</a:t>
            </a:r>
            <a:endParaRPr lang="en" sz="2400" b="1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LatinR 2018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95350"/>
            <a:ext cx="7612144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LatinR 2018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95350"/>
            <a:ext cx="730725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81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33375"/>
            <a:ext cx="73469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27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Nuevos Grupos de Usuaries de R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71554"/>
            <a:ext cx="15144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71550"/>
            <a:ext cx="1500072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719" y="983724"/>
            <a:ext cx="2819400" cy="175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77724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endParaRPr lang="en" sz="2500" dirty="0" smtClean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endParaRPr lang="en" sz="2500" dirty="0" smtClean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R en Córdoba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Ciencia de Datos con R – ArgentinaR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¡Por muchos más en 2019</a:t>
            </a:r>
            <a:r>
              <a:rPr lang="en" sz="2500" dirty="0" smtClean="0">
                <a:solidFill>
                  <a:schemeClr val="bg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51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Normas Básicas </a:t>
            </a:r>
            <a:r>
              <a:rPr lang="en" dirty="0" smtClean="0">
                <a:solidFill>
                  <a:schemeClr val="bg2"/>
                </a:solidFill>
              </a:rPr>
              <a:t>del Meetup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13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80010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rgbClr val="88398A"/>
                </a:solidFill>
              </a:rPr>
              <a:t>Código de Conducta</a:t>
            </a:r>
            <a:endParaRPr lang="en" sz="2500" dirty="0" smtClean="0">
              <a:solidFill>
                <a:schemeClr val="bg2"/>
              </a:solidFill>
            </a:endParaRPr>
          </a:p>
          <a:p>
            <a:pPr marL="1083847" lvl="2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Queremos que te sientas como en tu casa</a:t>
            </a:r>
          </a:p>
          <a:p>
            <a:pPr marL="1083847" lvl="2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Si no es así, por favor, avisanos</a:t>
            </a:r>
            <a:endParaRPr lang="en" sz="2500" dirty="0">
              <a:solidFill>
                <a:srgbClr val="88398A"/>
              </a:solidFill>
            </a:endParaRPr>
          </a:p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rgbClr val="88398A"/>
                </a:solidFill>
              </a:rPr>
              <a:t>Fotografía</a:t>
            </a:r>
          </a:p>
          <a:p>
            <a:pPr marL="1083847" lvl="2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Avisanos si preferís no aparecer en fotos</a:t>
            </a:r>
            <a:endParaRPr lang="en" sz="25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56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Laura\Stats\RLadies\Sponsors\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7207"/>
            <a:ext cx="2465838" cy="246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5" name="TextShape 1"/>
          <p:cNvSpPr txBox="1"/>
          <p:nvPr/>
        </p:nvSpPr>
        <p:spPr>
          <a:xfrm>
            <a:off x="457200" y="285840"/>
            <a:ext cx="6248160" cy="1159560"/>
          </a:xfrm>
          <a:prstGeom prst="rect">
            <a:avLst/>
          </a:prstGeom>
          <a:noFill/>
          <a:ln>
            <a:noFill/>
          </a:ln>
        </p:spPr>
        <p:txBody>
          <a:bodyPr lIns="91080" tIns="91080" rIns="91080" bIns="9108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Auspiciaron</a:t>
            </a:r>
            <a:r>
              <a:rPr lang="en-US" sz="2800" b="1" strike="noStrike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lang="en-US" sz="2800" b="1" strike="noStrike" spc="-1" dirty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R-Ladies Buenos Aires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1393479" y="4152600"/>
            <a:ext cx="594324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tIns="91080" rIns="91080" bIns="9108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¡¡</a:t>
            </a:r>
            <a:r>
              <a:rPr lang="en-US" sz="4400" b="0" strike="noStrike" spc="-1" dirty="0" err="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Muchas</a:t>
            </a:r>
            <a:r>
              <a:rPr lang="en-US" sz="4400" b="0" strike="noStrike" spc="-1" dirty="0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Gracias!!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9" name="Picture 6"/>
          <p:cNvPicPr/>
          <p:nvPr/>
        </p:nvPicPr>
        <p:blipFill>
          <a:blip r:embed="rId4"/>
          <a:stretch/>
        </p:blipFill>
        <p:spPr>
          <a:xfrm>
            <a:off x="4495800" y="1234880"/>
            <a:ext cx="3695040" cy="826200"/>
          </a:xfrm>
          <a:prstGeom prst="rect">
            <a:avLst/>
          </a:prstGeom>
          <a:ln>
            <a:noFill/>
          </a:ln>
        </p:spPr>
      </p:pic>
      <p:pic>
        <p:nvPicPr>
          <p:cNvPr id="1000" name="Picture 4"/>
          <p:cNvPicPr/>
          <p:nvPr/>
        </p:nvPicPr>
        <p:blipFill>
          <a:blip r:embed="rId5"/>
          <a:stretch/>
        </p:blipFill>
        <p:spPr>
          <a:xfrm>
            <a:off x="508659" y="2359645"/>
            <a:ext cx="3856440" cy="53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E:\Laura\Stats\RLadies\meetups\20180327\IBM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720" y="3562350"/>
            <a:ext cx="1371600" cy="7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7" y="2893044"/>
            <a:ext cx="3171825" cy="866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Noticias de R-Ladies </a:t>
            </a:r>
            <a:r>
              <a:rPr lang="en" dirty="0" smtClean="0">
                <a:solidFill>
                  <a:schemeClr val="bg2"/>
                </a:solidFill>
              </a:rPr>
              <a:t>Global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75788" y="4781550"/>
            <a:ext cx="3358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/>
              <a:t>https://gqueiroz.shinyapps.io/rshinylady/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19150"/>
            <a:ext cx="6683375" cy="375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09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Noticias de R-Ladies </a:t>
            </a:r>
            <a:r>
              <a:rPr lang="en" dirty="0" smtClean="0">
                <a:solidFill>
                  <a:schemeClr val="bg2"/>
                </a:solidFill>
              </a:rPr>
              <a:t>LatAm y Argentina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13" name="Shape 185"/>
          <p:cNvSpPr txBox="1">
            <a:spLocks noGrp="1"/>
          </p:cNvSpPr>
          <p:nvPr>
            <p:ph type="body" idx="1"/>
          </p:nvPr>
        </p:nvSpPr>
        <p:spPr>
          <a:xfrm>
            <a:off x="3429000" y="819150"/>
            <a:ext cx="5410200" cy="34290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857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" sz="2200" dirty="0" smtClean="0">
                <a:solidFill>
                  <a:srgbClr val="88398A"/>
                </a:solidFill>
              </a:rPr>
              <a:t>9 Capítulos activos en Argentina </a:t>
            </a:r>
          </a:p>
          <a:p>
            <a:pPr marL="2857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" sz="2200" dirty="0" smtClean="0">
                <a:solidFill>
                  <a:schemeClr val="bg2"/>
                </a:solidFill>
              </a:rPr>
              <a:t>Buenos Aires, Santa Rosa, Mendoza, La Plata, Córdoba, Santa Fe, Ushuaia, Bariloche, Resistencia-Corrientes</a:t>
            </a:r>
          </a:p>
          <a:p>
            <a:pPr marL="2857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" sz="2200" dirty="0" smtClean="0">
                <a:solidFill>
                  <a:srgbClr val="88398A"/>
                </a:solidFill>
              </a:rPr>
              <a:t>2019:</a:t>
            </a:r>
            <a:r>
              <a:rPr lang="en" sz="2200" dirty="0" smtClean="0">
                <a:solidFill>
                  <a:schemeClr val="bg2"/>
                </a:solidFill>
              </a:rPr>
              <a:t> </a:t>
            </a:r>
            <a:r>
              <a:rPr lang="en" sz="2200" dirty="0" smtClean="0">
                <a:solidFill>
                  <a:schemeClr val="bg2"/>
                </a:solidFill>
                <a:latin typeface="Arial"/>
                <a:cs typeface="Arial"/>
              </a:rPr>
              <a:t>¿Rosario? ¿</a:t>
            </a:r>
            <a:r>
              <a:rPr lang="en" sz="2200" dirty="0" smtClean="0">
                <a:solidFill>
                  <a:schemeClr val="bg2"/>
                </a:solidFill>
              </a:rPr>
              <a:t>San Luis? </a:t>
            </a:r>
            <a:r>
              <a:rPr lang="en" sz="2200" dirty="0" smtClean="0">
                <a:solidFill>
                  <a:schemeClr val="bg2"/>
                </a:solidFill>
                <a:latin typeface="Arial"/>
                <a:cs typeface="Arial"/>
              </a:rPr>
              <a:t>¿</a:t>
            </a:r>
            <a:r>
              <a:rPr lang="en" sz="2200" dirty="0" smtClean="0">
                <a:solidFill>
                  <a:schemeClr val="bg2"/>
                </a:solidFill>
              </a:rPr>
              <a:t>Tucumán? </a:t>
            </a:r>
            <a:r>
              <a:rPr lang="en" sz="2200" dirty="0" smtClean="0">
                <a:solidFill>
                  <a:schemeClr val="bg2"/>
                </a:solidFill>
                <a:latin typeface="Arial"/>
                <a:cs typeface="Arial"/>
              </a:rPr>
              <a:t>¿</a:t>
            </a:r>
            <a:r>
              <a:rPr lang="en" sz="2200" dirty="0" smtClean="0">
                <a:solidFill>
                  <a:schemeClr val="bg2"/>
                </a:solidFill>
              </a:rPr>
              <a:t>Posadas? </a:t>
            </a:r>
            <a:r>
              <a:rPr lang="en" sz="2200" dirty="0" smtClean="0">
                <a:solidFill>
                  <a:schemeClr val="bg2"/>
                </a:solidFill>
                <a:latin typeface="Arial"/>
                <a:cs typeface="Arial"/>
              </a:rPr>
              <a:t>¿O</a:t>
            </a:r>
            <a:r>
              <a:rPr lang="en" sz="2200" dirty="0" smtClean="0">
                <a:solidFill>
                  <a:schemeClr val="bg2"/>
                </a:solidFill>
              </a:rPr>
              <a:t>tra ciudad?</a:t>
            </a:r>
          </a:p>
          <a:p>
            <a:pPr marL="285750" lvl="1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" sz="2200" dirty="0" smtClean="0">
                <a:solidFill>
                  <a:schemeClr val="bg2"/>
                </a:solidFill>
                <a:latin typeface="Arial"/>
                <a:cs typeface="Arial"/>
              </a:rPr>
              <a:t>¿</a:t>
            </a:r>
            <a:r>
              <a:rPr lang="en" sz="2200" dirty="0" smtClean="0">
                <a:solidFill>
                  <a:schemeClr val="bg2"/>
                </a:solidFill>
              </a:rPr>
              <a:t>Conocés alguien que quiera comenzar un capítulo en su ciudad? </a:t>
            </a:r>
            <a:r>
              <a:rPr lang="en" sz="2200" dirty="0">
                <a:solidFill>
                  <a:schemeClr val="bg2"/>
                </a:solidFill>
                <a:latin typeface="Arial"/>
                <a:cs typeface="Arial"/>
              </a:rPr>
              <a:t>¡</a:t>
            </a:r>
            <a:r>
              <a:rPr lang="en" sz="2200" dirty="0" smtClean="0">
                <a:solidFill>
                  <a:schemeClr val="bg2"/>
                </a:solidFill>
              </a:rPr>
              <a:t>Contactános!</a:t>
            </a:r>
            <a:endParaRPr lang="en" sz="2200" dirty="0">
              <a:solidFill>
                <a:schemeClr val="bg2"/>
              </a:solidFill>
            </a:endParaRPr>
          </a:p>
          <a:p>
            <a:pPr marL="227468" indent="0">
              <a:spcBef>
                <a:spcPts val="1200"/>
              </a:spcBef>
              <a:spcAft>
                <a:spcPts val="600"/>
              </a:spcAft>
              <a:buNone/>
            </a:pPr>
            <a:endParaRPr lang="en" sz="2200" dirty="0">
              <a:solidFill>
                <a:schemeClr val="bg2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7245"/>
            <a:ext cx="2776148" cy="412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6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762000" y="1200150"/>
            <a:ext cx="1828800" cy="1353149"/>
            <a:chOff x="4038600" y="1847251"/>
            <a:chExt cx="1828800" cy="1353149"/>
          </a:xfrm>
        </p:grpSpPr>
        <p:pic>
          <p:nvPicPr>
            <p:cNvPr id="19" name="Picture 3" descr="E:\Laura\Fotos\tw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847251"/>
              <a:ext cx="1143000" cy="127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4038600" y="2990251"/>
              <a:ext cx="1828800" cy="210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Shape 143"/>
          <p:cNvSpPr txBox="1">
            <a:spLocks/>
          </p:cNvSpPr>
          <p:nvPr/>
        </p:nvSpPr>
        <p:spPr>
          <a:xfrm>
            <a:off x="323528" y="345151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 smtClean="0">
                <a:solidFill>
                  <a:schemeClr val="bg2"/>
                </a:solidFill>
              </a:rPr>
              <a:t>Organizadoras de </a:t>
            </a:r>
            <a:r>
              <a:rPr lang="en" sz="2800" dirty="0" smtClean="0">
                <a:solidFill>
                  <a:srgbClr val="88398A"/>
                </a:solidFill>
              </a:rPr>
              <a:t>R-Ladies Buenos Aires</a:t>
            </a:r>
            <a:endParaRPr lang="en" sz="2800" dirty="0">
              <a:solidFill>
                <a:srgbClr val="88398A"/>
              </a:solidFill>
            </a:endParaRPr>
          </a:p>
        </p:txBody>
      </p:sp>
      <p:sp>
        <p:nvSpPr>
          <p:cNvPr id="22" name="Shape 144"/>
          <p:cNvSpPr txBox="1">
            <a:spLocks/>
          </p:cNvSpPr>
          <p:nvPr/>
        </p:nvSpPr>
        <p:spPr>
          <a:xfrm>
            <a:off x="752475" y="2305050"/>
            <a:ext cx="172783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Laura Ación</a:t>
            </a:r>
            <a:endParaRPr lang="en" sz="1600" dirty="0">
              <a:solidFill>
                <a:schemeClr val="bg2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00150"/>
            <a:ext cx="1143000" cy="1143000"/>
          </a:xfrm>
          <a:prstGeom prst="rect">
            <a:avLst/>
          </a:prstGeom>
        </p:spPr>
      </p:pic>
      <p:sp>
        <p:nvSpPr>
          <p:cNvPr id="25" name="Shape 144"/>
          <p:cNvSpPr txBox="1">
            <a:spLocks/>
          </p:cNvSpPr>
          <p:nvPr/>
        </p:nvSpPr>
        <p:spPr>
          <a:xfrm>
            <a:off x="2286000" y="23050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Fabiana Flores</a:t>
            </a:r>
          </a:p>
        </p:txBody>
      </p:sp>
      <p:pic>
        <p:nvPicPr>
          <p:cNvPr id="26" name="Picture 2" descr="Resultado de imagen para paola corr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001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sultado de imagen para florencia d'andre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001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44"/>
          <p:cNvSpPr txBox="1">
            <a:spLocks/>
          </p:cNvSpPr>
          <p:nvPr/>
        </p:nvSpPr>
        <p:spPr>
          <a:xfrm>
            <a:off x="4267200" y="2305649"/>
            <a:ext cx="21336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Paola Corrales</a:t>
            </a:r>
            <a:endParaRPr lang="en" sz="1200" dirty="0" smtClean="0">
              <a:solidFill>
                <a:schemeClr val="bg2"/>
              </a:solidFill>
            </a:endParaRPr>
          </a:p>
        </p:txBody>
      </p:sp>
      <p:sp>
        <p:nvSpPr>
          <p:cNvPr id="35" name="Shape 144"/>
          <p:cNvSpPr txBox="1">
            <a:spLocks/>
          </p:cNvSpPr>
          <p:nvPr/>
        </p:nvSpPr>
        <p:spPr>
          <a:xfrm>
            <a:off x="6172200" y="2305649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Flor D’Andrea</a:t>
            </a:r>
            <a:endParaRPr lang="en" sz="1200" dirty="0" smtClean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64381"/>
            <a:ext cx="1148486" cy="11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Shape 144"/>
          <p:cNvSpPr txBox="1">
            <a:spLocks/>
          </p:cNvSpPr>
          <p:nvPr/>
        </p:nvSpPr>
        <p:spPr>
          <a:xfrm>
            <a:off x="457200" y="41338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Priscilla Minotti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044952"/>
            <a:ext cx="1143000" cy="113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Shape 144"/>
          <p:cNvSpPr txBox="1">
            <a:spLocks/>
          </p:cNvSpPr>
          <p:nvPr/>
        </p:nvSpPr>
        <p:spPr>
          <a:xfrm>
            <a:off x="2286000" y="41338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Mónica Alonso</a:t>
            </a:r>
          </a:p>
        </p:txBody>
      </p:sp>
      <p:sp>
        <p:nvSpPr>
          <p:cNvPr id="17" name="Shape 144"/>
          <p:cNvSpPr txBox="1">
            <a:spLocks/>
          </p:cNvSpPr>
          <p:nvPr/>
        </p:nvSpPr>
        <p:spPr>
          <a:xfrm>
            <a:off x="4267200" y="4133850"/>
            <a:ext cx="21336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Paola Prieto</a:t>
            </a:r>
            <a:endParaRPr lang="en" sz="1200" dirty="0" smtClean="0">
              <a:solidFill>
                <a:schemeClr val="bg2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06" y="2987345"/>
            <a:ext cx="1195388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77" y="3003516"/>
            <a:ext cx="1236845" cy="113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Shape 144"/>
          <p:cNvSpPr txBox="1">
            <a:spLocks/>
          </p:cNvSpPr>
          <p:nvPr/>
        </p:nvSpPr>
        <p:spPr>
          <a:xfrm>
            <a:off x="6248400" y="4133850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Natsu Shokida</a:t>
            </a:r>
            <a:endParaRPr lang="en" sz="12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43"/>
          <p:cNvSpPr txBox="1">
            <a:spLocks/>
          </p:cNvSpPr>
          <p:nvPr/>
        </p:nvSpPr>
        <p:spPr>
          <a:xfrm>
            <a:off x="323528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 smtClean="0">
                <a:solidFill>
                  <a:schemeClr val="bg2"/>
                </a:solidFill>
              </a:rPr>
              <a:t>Otras Colaboradoras de </a:t>
            </a:r>
          </a:p>
          <a:p>
            <a:pPr>
              <a:buSzPct val="25000"/>
            </a:pPr>
            <a:r>
              <a:rPr lang="en" sz="2800" dirty="0" smtClean="0">
                <a:solidFill>
                  <a:srgbClr val="88398A"/>
                </a:solidFill>
              </a:rPr>
              <a:t>R-Ladies Buenos Aires</a:t>
            </a:r>
            <a:endParaRPr lang="en" sz="2800" dirty="0">
              <a:solidFill>
                <a:srgbClr val="88398A"/>
              </a:solidFill>
            </a:endParaRPr>
          </a:p>
        </p:txBody>
      </p:sp>
      <p:sp>
        <p:nvSpPr>
          <p:cNvPr id="22" name="Shape 144"/>
          <p:cNvSpPr txBox="1">
            <a:spLocks/>
          </p:cNvSpPr>
          <p:nvPr/>
        </p:nvSpPr>
        <p:spPr>
          <a:xfrm>
            <a:off x="2133600" y="3424237"/>
            <a:ext cx="172783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Emilia Gibellini</a:t>
            </a:r>
            <a:endParaRPr lang="en" sz="1600" dirty="0">
              <a:solidFill>
                <a:schemeClr val="bg2"/>
              </a:solidFill>
            </a:endParaRPr>
          </a:p>
        </p:txBody>
      </p:sp>
      <p:sp>
        <p:nvSpPr>
          <p:cNvPr id="35" name="Shape 144"/>
          <p:cNvSpPr txBox="1">
            <a:spLocks/>
          </p:cNvSpPr>
          <p:nvPr/>
        </p:nvSpPr>
        <p:spPr>
          <a:xfrm>
            <a:off x="4724400" y="3424836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 smtClean="0">
                <a:solidFill>
                  <a:schemeClr val="bg2"/>
                </a:solidFill>
              </a:rPr>
              <a:t>Cecilia Raggio</a:t>
            </a:r>
            <a:endParaRPr lang="en" sz="1200" dirty="0" smtClean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373" y="1886549"/>
            <a:ext cx="1538287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85950"/>
            <a:ext cx="1537688" cy="15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4095750"/>
            <a:ext cx="565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>
                <a:solidFill>
                  <a:schemeClr val="bg2"/>
                </a:solidFill>
              </a:rPr>
              <a:t>¡Sumáte </a:t>
            </a:r>
            <a:r>
              <a:rPr lang="en" sz="2400" dirty="0" smtClean="0">
                <a:solidFill>
                  <a:schemeClr val="bg2"/>
                </a:solidFill>
              </a:rPr>
              <a:t>vos también a dar </a:t>
            </a:r>
            <a:r>
              <a:rPr lang="en" sz="2400" dirty="0">
                <a:solidFill>
                  <a:schemeClr val="bg2"/>
                </a:solidFill>
              </a:rPr>
              <a:t>una mano!</a:t>
            </a:r>
          </a:p>
        </p:txBody>
      </p:sp>
    </p:spTree>
    <p:extLst>
      <p:ext uri="{BB962C8B-B14F-4D97-AF65-F5344CB8AC3E}">
        <p14:creationId xmlns:p14="http://schemas.microsoft.com/office/powerpoint/2010/main" val="388533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Buenos Aires </a:t>
            </a:r>
            <a:r>
              <a:rPr lang="en" dirty="0" smtClean="0">
                <a:solidFill>
                  <a:schemeClr val="bg2"/>
                </a:solidFill>
              </a:rPr>
              <a:t>Virtual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77724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272 mujeres y disidentes de género en </a:t>
            </a:r>
            <a:r>
              <a:rPr lang="en" sz="2500" dirty="0">
                <a:solidFill>
                  <a:schemeClr val="bg2"/>
                </a:solidFill>
              </a:rPr>
              <a:t>Slack!</a:t>
            </a:r>
          </a:p>
          <a:p>
            <a:pPr marL="910125" lvl="1" indent="-227460">
              <a:spcBef>
                <a:spcPts val="6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 smtClean="0">
                <a:solidFill>
                  <a:schemeClr val="bg2"/>
                </a:solidFill>
              </a:rPr>
              <a:t>Intercambio muy activo de ideas, presentaciones, tips, ofertas laborales y ayuda con R, entre otras muchas cosas.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~600 </a:t>
            </a:r>
            <a:r>
              <a:rPr lang="en" sz="2500" dirty="0" smtClean="0">
                <a:solidFill>
                  <a:schemeClr val="bg2"/>
                </a:solidFill>
              </a:rPr>
              <a:t>mujeres, disidentes y aliados en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 smtClean="0">
                <a:solidFill>
                  <a:schemeClr val="bg2"/>
                </a:solidFill>
              </a:rPr>
              <a:t>1644 seguidores en twitter y 772 seguidores en fb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endParaRPr lang="en" sz="25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790575"/>
            <a:ext cx="533400" cy="5334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041" y="2724150"/>
            <a:ext cx="122315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6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R-Ladies Buenos Aires </a:t>
            </a:r>
            <a:r>
              <a:rPr lang="en" dirty="0" smtClean="0">
                <a:solidFill>
                  <a:schemeClr val="bg2"/>
                </a:solidFill>
              </a:rPr>
              <a:t>Presencial 2018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8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 dirty="0" smtClean="0">
                <a:solidFill>
                  <a:schemeClr val="bg2"/>
                </a:solidFill>
              </a:rPr>
              <a:t>Seis meetups</a:t>
            </a:r>
          </a:p>
          <a:p>
            <a:pPr marL="909856" lvl="1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Charlas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Resultados de Encuesta </a:t>
            </a:r>
            <a:r>
              <a:rPr lang="en" sz="2400" dirty="0">
                <a:solidFill>
                  <a:schemeClr val="bg2"/>
                </a:solidFill>
              </a:rPr>
              <a:t>R-Ladies – </a:t>
            </a:r>
            <a:r>
              <a:rPr lang="en" sz="2400" dirty="0" smtClean="0">
                <a:solidFill>
                  <a:schemeClr val="bg2"/>
                </a:solidFill>
              </a:rPr>
              <a:t>Pao Prieto</a:t>
            </a:r>
            <a:endParaRPr lang="en" sz="2400" dirty="0" smtClean="0">
              <a:solidFill>
                <a:schemeClr val="bg2"/>
              </a:solidFill>
            </a:endParaRP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The </a:t>
            </a:r>
            <a:r>
              <a:rPr lang="en" sz="2400" dirty="0" smtClean="0">
                <a:solidFill>
                  <a:schemeClr val="bg2"/>
                </a:solidFill>
              </a:rPr>
              <a:t>Carpentries </a:t>
            </a:r>
            <a:r>
              <a:rPr lang="en" sz="2400" dirty="0">
                <a:solidFill>
                  <a:schemeClr val="bg2"/>
                </a:solidFill>
              </a:rPr>
              <a:t>– </a:t>
            </a:r>
            <a:r>
              <a:rPr lang="en" sz="2400" dirty="0" smtClean="0">
                <a:solidFill>
                  <a:schemeClr val="bg2"/>
                </a:solidFill>
              </a:rPr>
              <a:t>Rayna Harris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rstudio::conf 2018 </a:t>
            </a:r>
            <a:r>
              <a:rPr lang="en" sz="2400" dirty="0">
                <a:solidFill>
                  <a:schemeClr val="bg2"/>
                </a:solidFill>
              </a:rPr>
              <a:t>– </a:t>
            </a:r>
            <a:r>
              <a:rPr lang="en" sz="2400" dirty="0" smtClean="0">
                <a:solidFill>
                  <a:schemeClr val="bg2"/>
                </a:solidFill>
              </a:rPr>
              <a:t>Flor D’Andrea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n" sz="2400" dirty="0" smtClean="0">
                <a:solidFill>
                  <a:schemeClr val="bg2"/>
                </a:solidFill>
              </a:rPr>
              <a:t>Inidicadores de </a:t>
            </a:r>
            <a:r>
              <a:rPr lang="en" sz="2400" dirty="0" smtClean="0">
                <a:solidFill>
                  <a:schemeClr val="bg2"/>
                </a:solidFill>
              </a:rPr>
              <a:t>Desigualdad </a:t>
            </a:r>
            <a:r>
              <a:rPr lang="en" sz="2400" dirty="0" smtClean="0">
                <a:solidFill>
                  <a:schemeClr val="bg2"/>
                </a:solidFill>
              </a:rPr>
              <a:t>de </a:t>
            </a:r>
            <a:r>
              <a:rPr lang="en" sz="2400" dirty="0" smtClean="0">
                <a:solidFill>
                  <a:schemeClr val="bg2"/>
                </a:solidFill>
              </a:rPr>
              <a:t>Género </a:t>
            </a:r>
            <a:r>
              <a:rPr lang="en" sz="2400" dirty="0">
                <a:solidFill>
                  <a:schemeClr val="bg2"/>
                </a:solidFill>
              </a:rPr>
              <a:t>– </a:t>
            </a:r>
            <a:r>
              <a:rPr lang="en" sz="2400" dirty="0" smtClean="0">
                <a:solidFill>
                  <a:schemeClr val="bg2"/>
                </a:solidFill>
              </a:rPr>
              <a:t>Natsu Shokida</a:t>
            </a:r>
          </a:p>
          <a:p>
            <a:pPr marL="1365053" lvl="2" indent="-227460">
              <a:spcBef>
                <a:spcPts val="600"/>
              </a:spcBef>
              <a:spcAft>
                <a:spcPts val="600"/>
              </a:spcAft>
            </a:pPr>
            <a:r>
              <a:rPr lang="es-ES" sz="2400" dirty="0" err="1">
                <a:solidFill>
                  <a:schemeClr val="bg2"/>
                </a:solidFill>
              </a:rPr>
              <a:t>Automated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Scalable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Bayesian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Inference</a:t>
            </a:r>
            <a:r>
              <a:rPr lang="es-ES" sz="2400" dirty="0">
                <a:solidFill>
                  <a:schemeClr val="bg2"/>
                </a:solidFill>
              </a:rPr>
              <a:t> </a:t>
            </a:r>
            <a:r>
              <a:rPr lang="es-ES" sz="2400" dirty="0" err="1">
                <a:solidFill>
                  <a:schemeClr val="bg2"/>
                </a:solidFill>
              </a:rPr>
              <a:t>via</a:t>
            </a:r>
            <a:r>
              <a:rPr lang="es-ES" sz="2400" dirty="0">
                <a:solidFill>
                  <a:schemeClr val="bg2"/>
                </a:solidFill>
              </a:rPr>
              <a:t> Data </a:t>
            </a:r>
            <a:r>
              <a:rPr lang="es-ES" sz="2400" dirty="0" err="1" smtClean="0">
                <a:solidFill>
                  <a:schemeClr val="bg2"/>
                </a:solidFill>
              </a:rPr>
              <a:t>Summarization</a:t>
            </a:r>
            <a:r>
              <a:rPr lang="es-ES" sz="2400" dirty="0" smtClean="0">
                <a:solidFill>
                  <a:schemeClr val="bg2"/>
                </a:solidFill>
              </a:rPr>
              <a:t> </a:t>
            </a:r>
            <a:r>
              <a:rPr lang="en" sz="2400" dirty="0">
                <a:solidFill>
                  <a:schemeClr val="bg2"/>
                </a:solidFill>
              </a:rPr>
              <a:t>– </a:t>
            </a:r>
            <a:r>
              <a:rPr lang="en" sz="2400" dirty="0" smtClean="0">
                <a:solidFill>
                  <a:schemeClr val="bg2"/>
                </a:solidFill>
              </a:rPr>
              <a:t>Tamara Broderick</a:t>
            </a:r>
          </a:p>
        </p:txBody>
      </p:sp>
    </p:spTree>
    <p:extLst>
      <p:ext uri="{BB962C8B-B14F-4D97-AF65-F5344CB8AC3E}">
        <p14:creationId xmlns:p14="http://schemas.microsoft.com/office/powerpoint/2010/main" val="25089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6605</TotalTime>
  <Words>440</Words>
  <Application>Microsoft Office PowerPoint</Application>
  <PresentationFormat>On-screen Show (16:9)</PresentationFormat>
  <Paragraphs>82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23</vt:i4>
      </vt:variant>
      <vt:variant>
        <vt:lpstr>Slide Titles</vt:lpstr>
      </vt:variant>
      <vt:variant>
        <vt:i4>16</vt:i4>
      </vt:variant>
    </vt:vector>
  </HeadingPairs>
  <TitlesOfParts>
    <vt:vector size="39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R-Ladies Template</vt:lpstr>
      <vt:lpstr>PowerPoint Presentation</vt:lpstr>
      <vt:lpstr>Normas Básicas del Meetup</vt:lpstr>
      <vt:lpstr>PowerPoint Presentation</vt:lpstr>
      <vt:lpstr>Noticias de R-Ladies Global</vt:lpstr>
      <vt:lpstr>Noticias de R-Ladies LatAm y Argentina</vt:lpstr>
      <vt:lpstr>PowerPoint Presentation</vt:lpstr>
      <vt:lpstr>PowerPoint Presentation</vt:lpstr>
      <vt:lpstr>R-Ladies Buenos Aires Virtual</vt:lpstr>
      <vt:lpstr>R-Ladies Buenos Aires Presencial 2018</vt:lpstr>
      <vt:lpstr>R-Ladies Buenos Aires Presencial 2018</vt:lpstr>
      <vt:lpstr>R-Ladies Buenos Aires Presencial 2018</vt:lpstr>
      <vt:lpstr>R-Ladies Buenos Aires Presencial 2018</vt:lpstr>
      <vt:lpstr>LatinR 2018</vt:lpstr>
      <vt:lpstr>LatinR 2018</vt:lpstr>
      <vt:lpstr>PowerPoint Presentation</vt:lpstr>
      <vt:lpstr>Nuevos Grupos de Usuaries de 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lacion</dc:creator>
  <cp:lastModifiedBy>lacion</cp:lastModifiedBy>
  <cp:revision>30</cp:revision>
  <dcterms:modified xsi:type="dcterms:W3CDTF">2018-12-03T20:10:04Z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2017-06-30T23:32:31Z</dcterms:created>
  <dc:creator/>
  <dc:description/>
  <dc:language>en-US</dc:language>
  <cp:lastModifiedBy/>
  <dcterms:modified xsi:type="dcterms:W3CDTF">2017-07-01T01:49:50Z</dcterms:modified>
  <cp:revision>104</cp:revision>
  <dc:subject/>
  <dc:title>Aceptando la Incertidumbre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23</vt:i4>
  </property>
  <property fmtid="{D5CDD505-2E9C-101B-9397-08002B2CF9AE}" pid="8" name="PresentationFormat">
    <vt:lpwstr>Presentación en pantalla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42</vt:i4>
  </property>
</Properties>
</file>